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651" r:id="rId2"/>
    <p:sldId id="915" r:id="rId3"/>
    <p:sldId id="911" r:id="rId4"/>
    <p:sldId id="912" r:id="rId5"/>
    <p:sldId id="91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1096" userDrawn="1">
          <p15:clr>
            <a:srgbClr val="A4A3A4"/>
          </p15:clr>
        </p15:guide>
        <p15:guide id="3" orient="horz" pos="958" userDrawn="1">
          <p15:clr>
            <a:srgbClr val="A4A3A4"/>
          </p15:clr>
        </p15:guide>
        <p15:guide id="4" orient="horz" pos="1298" userDrawn="1">
          <p15:clr>
            <a:srgbClr val="A4A3A4"/>
          </p15:clr>
        </p15:guide>
        <p15:guide id="5" orient="horz" pos="2659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68" userDrawn="1">
          <p15:clr>
            <a:srgbClr val="A4A3A4"/>
          </p15:clr>
        </p15:guide>
        <p15:guide id="8" pos="6584" userDrawn="1">
          <p15:clr>
            <a:srgbClr val="A4A3A4"/>
          </p15:clr>
        </p15:guide>
        <p15:guide id="9" orient="horz" pos="3725" userDrawn="1">
          <p15:clr>
            <a:srgbClr val="A4A3A4"/>
          </p15:clr>
        </p15:guide>
        <p15:guide id="10" pos="1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46"/>
    <a:srgbClr val="D9BC66"/>
    <a:srgbClr val="002060"/>
    <a:srgbClr val="44546A"/>
    <a:srgbClr val="3075FF"/>
    <a:srgbClr val="4B81FF"/>
    <a:srgbClr val="7799CF"/>
    <a:srgbClr val="222A35"/>
    <a:srgbClr val="FFFFFF"/>
    <a:srgbClr val="416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14" autoAdjust="0"/>
  </p:normalViewPr>
  <p:slideViewPr>
    <p:cSldViewPr snapToGrid="0">
      <p:cViewPr varScale="1">
        <p:scale>
          <a:sx n="110" d="100"/>
          <a:sy n="110" d="100"/>
        </p:scale>
        <p:origin x="822" y="102"/>
      </p:cViewPr>
      <p:guideLst>
        <p:guide orient="horz" pos="1525"/>
        <p:guide pos="1096"/>
        <p:guide orient="horz" pos="958"/>
        <p:guide orient="horz" pos="1298"/>
        <p:guide orient="horz" pos="2659"/>
        <p:guide pos="3840"/>
        <p:guide pos="5768"/>
        <p:guide pos="6584"/>
        <p:guide orient="horz" pos="3725"/>
        <p:guide pos="19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E5892-EF9A-41A1-82D3-D8520E9AA50D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42375-7DA4-45AB-866B-2AE9AF64F1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04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9E775-16FB-475C-814E-046F1A7B9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F4AE5F7-5A90-48A6-B6D0-51E2493F8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F41C46-D976-4196-A4BF-F3EA8437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010-44A5-4B6B-B4E4-6217DCB4039B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FD1B40-24DE-4256-B161-1106FF9A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B2E4FB-6EF6-4F6D-AD26-414EC4CD2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012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B0297-82FD-4E7A-A33C-F9E02F8F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A44E06-DD25-4E9B-AF54-59E37E213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80459F-722B-4B03-9CAB-E5109E21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010-44A5-4B6B-B4E4-6217DCB4039B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F731E0-5E59-478E-93D1-10776DB2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D0C039-1BEE-460B-9D05-D25D0CB1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6F4F-2959-4AFD-A2DD-F1439902A6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01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3486" y="170494"/>
            <a:ext cx="6435819" cy="471740"/>
          </a:xfrm>
          <a:prstGeom prst="rect">
            <a:avLst/>
          </a:prstGeom>
        </p:spPr>
        <p:txBody>
          <a:bodyPr anchor="ctr"/>
          <a:lstStyle>
            <a:lvl1pPr>
              <a:defRPr sz="2800" b="1" cap="all" spc="14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23" name="Espaço Reservado para Texto 22"/>
          <p:cNvSpPr>
            <a:spLocks noGrp="1"/>
          </p:cNvSpPr>
          <p:nvPr>
            <p:ph type="body" sz="quarter" idx="14"/>
          </p:nvPr>
        </p:nvSpPr>
        <p:spPr>
          <a:xfrm>
            <a:off x="478972" y="873909"/>
            <a:ext cx="11248343" cy="377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69F2EA-B319-43E8-94FB-66A6491B36C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-2264228" y="6414367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366F4F-2959-4AFD-A2DD-F1439902A6C1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43FE7099-3E79-4775-AD5E-D57EA74E0B02}"/>
              </a:ext>
            </a:extLst>
          </p:cNvPr>
          <p:cNvCxnSpPr>
            <a:cxnSpLocks/>
          </p:cNvCxnSpPr>
          <p:nvPr userDrawn="1"/>
        </p:nvCxnSpPr>
        <p:spPr>
          <a:xfrm>
            <a:off x="493486" y="688409"/>
            <a:ext cx="11270116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>
            <a:extLst>
              <a:ext uri="{FF2B5EF4-FFF2-40B4-BE49-F238E27FC236}">
                <a16:creationId xmlns:a16="http://schemas.microsoft.com/office/drawing/2014/main" id="{4CD874AE-C443-45F6-AAF2-E1AEF4BD2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9463" y="200771"/>
            <a:ext cx="1205796" cy="36835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835047-7CB4-4124-AD35-7F07D6CBB697}"/>
              </a:ext>
            </a:extLst>
          </p:cNvPr>
          <p:cNvSpPr txBox="1">
            <a:spLocks/>
          </p:cNvSpPr>
          <p:nvPr userDrawn="1"/>
        </p:nvSpPr>
        <p:spPr>
          <a:xfrm>
            <a:off x="8734605" y="6429625"/>
            <a:ext cx="3218400" cy="428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0A37797-5C47-4316-B2F6-BD513027210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82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" userDrawn="1">
          <p15:clr>
            <a:srgbClr val="FBAE40"/>
          </p15:clr>
        </p15:guide>
        <p15:guide id="2" pos="7401" userDrawn="1">
          <p15:clr>
            <a:srgbClr val="FBAE40"/>
          </p15:clr>
        </p15:guide>
        <p15:guide id="3" orient="horz" pos="392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1942EAB-D673-4364-A048-3A97D0F3105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4367" y="2793811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rgbClr val="00315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LINDENBERG CLODOMIRO</a:t>
            </a:r>
          </a:p>
          <a:p>
            <a:r>
              <a:rPr lang="en-US" dirty="0"/>
              <a:t>Pipeline Presentation – Aug/18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1CECE7-0CAF-4CF7-B94E-7F910B52963D}"/>
              </a:ext>
            </a:extLst>
          </p:cNvPr>
          <p:cNvCxnSpPr/>
          <p:nvPr userDrawn="1"/>
        </p:nvCxnSpPr>
        <p:spPr>
          <a:xfrm>
            <a:off x="264367" y="3240833"/>
            <a:ext cx="11420669" cy="0"/>
          </a:xfrm>
          <a:prstGeom prst="line">
            <a:avLst/>
          </a:prstGeom>
          <a:ln w="3175">
            <a:solidFill>
              <a:srgbClr val="0031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 descr="cid:image002.png@01D464A8.F1BA2AA0">
            <a:extLst>
              <a:ext uri="{FF2B5EF4-FFF2-40B4-BE49-F238E27FC236}">
                <a16:creationId xmlns:a16="http://schemas.microsoft.com/office/drawing/2014/main" id="{44B8597E-7D0B-416D-8B77-E3BA8F7276D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399" y="5823414"/>
            <a:ext cx="233362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768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053531-E0C5-46DB-9027-CE7C79993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15B953-AA39-4581-88AF-A3DF8786B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1FB226-0530-429C-A1E4-618F4D7AB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43010-44A5-4B6B-B4E4-6217DCB4039B}" type="datetimeFigureOut">
              <a:rPr lang="pt-BR" smtClean="0"/>
              <a:t>25/05/2021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F36673-FC1E-4A67-BAAF-90808AA7BA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8E13BD-A8FD-4A5D-B96B-56EF3CF5C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66F4F-2959-4AFD-A2DD-F1439902A6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15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5BF6F56D-BC03-43BA-921B-080477E835A8}"/>
              </a:ext>
            </a:extLst>
          </p:cNvPr>
          <p:cNvSpPr/>
          <p:nvPr/>
        </p:nvSpPr>
        <p:spPr>
          <a:xfrm>
            <a:off x="0" y="-2"/>
            <a:ext cx="12192000" cy="5669281"/>
          </a:xfrm>
          <a:prstGeom prst="rect">
            <a:avLst/>
          </a:prstGeom>
          <a:solidFill>
            <a:srgbClr val="002A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336BE-9BA4-4989-A722-641F642AE1D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8175" y="2294313"/>
            <a:ext cx="11632568" cy="2660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0" dirty="0">
                <a:solidFill>
                  <a:schemeClr val="bg1"/>
                </a:solidFill>
              </a:rPr>
              <a:t>PROPOSTA OPERACIONAL DE </a:t>
            </a:r>
            <a:r>
              <a:rPr lang="en-US" sz="3600" dirty="0">
                <a:solidFill>
                  <a:schemeClr val="bg1"/>
                </a:solidFill>
              </a:rPr>
              <a:t>COBRANÇA - CRI PULVERIZADO</a:t>
            </a:r>
          </a:p>
          <a:p>
            <a:pPr marL="0" indent="0">
              <a:buNone/>
            </a:pPr>
            <a:r>
              <a:rPr lang="en-US" sz="3600" b="0" dirty="0">
                <a:solidFill>
                  <a:schemeClr val="bg1"/>
                </a:solidFill>
              </a:rPr>
              <a:t>1ª EMISSÃO – 17ª, 18ª E 19ª </a:t>
            </a:r>
            <a:r>
              <a:rPr lang="en-US" sz="3600" dirty="0">
                <a:solidFill>
                  <a:schemeClr val="bg1"/>
                </a:solidFill>
              </a:rPr>
              <a:t>SÉRIES</a:t>
            </a:r>
            <a:endParaRPr lang="en-US" sz="3600" b="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endParaRPr lang="en-US" sz="1400" b="0" dirty="0">
              <a:solidFill>
                <a:schemeClr val="bg1"/>
              </a:solidFill>
            </a:endParaRPr>
          </a:p>
          <a:p>
            <a:endParaRPr lang="en-US" sz="1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2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B3B031-78EA-4D6C-AE54-BCE544DBA6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972" y="316853"/>
            <a:ext cx="11248343" cy="377595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>
                <a:solidFill>
                  <a:srgbClr val="02355A"/>
                </a:solidFill>
                <a:ea typeface="+mj-ea"/>
                <a:cs typeface="+mj-cs"/>
              </a:rPr>
              <a:t>OBJETIVO E PREMISSAS</a:t>
            </a:r>
            <a:endParaRPr lang="en-US" sz="2400" dirty="0">
              <a:solidFill>
                <a:srgbClr val="02355A"/>
              </a:solidFill>
              <a:ea typeface="+mj-ea"/>
              <a:cs typeface="+mj-c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9275239-EC23-4E25-A825-84628ED5D508}"/>
              </a:ext>
            </a:extLst>
          </p:cNvPr>
          <p:cNvSpPr txBox="1"/>
          <p:nvPr/>
        </p:nvSpPr>
        <p:spPr>
          <a:xfrm>
            <a:off x="478972" y="741232"/>
            <a:ext cx="11248343" cy="369331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/>
              <a:t>OBJETIVO: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ATUAR NA CARTEIRA COM CONDIÇÕES ESPECÍFICAS DE RENEGOCIAÇÃO, CONSIDERANDO OS CONTRATOS AFETADOS PELA ELEVAÇÃO DOS SALDOS DEVEDORES, EM DECORRÊNCIA DA ALTA DO IGP-M.</a:t>
            </a:r>
          </a:p>
          <a:p>
            <a:pPr algn="just"/>
            <a:endParaRPr lang="pt-BR" b="1" dirty="0"/>
          </a:p>
          <a:p>
            <a:pPr algn="just"/>
            <a:r>
              <a:rPr lang="pt-BR" b="1" u="sng" dirty="0"/>
              <a:t>PREMISSAS</a:t>
            </a:r>
            <a:r>
              <a:rPr lang="pt-BR" b="1" dirty="0"/>
              <a:t>:</a:t>
            </a:r>
          </a:p>
          <a:p>
            <a:pPr algn="just"/>
            <a:endParaRPr lang="pt-BR" b="1" dirty="0"/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Contemplar apenas os contratos indexados pelo IGP-M (n-1 e n-2).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Não incluir os contratos com coobrigação do cedente.</a:t>
            </a:r>
            <a:r>
              <a:rPr lang="pt-BR" u="sng" dirty="0"/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Atuar de forma ativa na carteira em atraso para os devedores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que já demonstraram queda na capacidade de pagamento.</a:t>
            </a:r>
            <a:endParaRPr lang="pt-BR" u="sng" dirty="0"/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Atuar de forma passiva e seletiva nos contratos adimplentes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onde o devedor manifesta impossibilidade de pagamento em decorrência da elevação do saldo devedor.</a:t>
            </a:r>
          </a:p>
        </p:txBody>
      </p:sp>
    </p:spTree>
    <p:extLst>
      <p:ext uri="{BB962C8B-B14F-4D97-AF65-F5344CB8AC3E}">
        <p14:creationId xmlns:p14="http://schemas.microsoft.com/office/powerpoint/2010/main" val="83670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B3B031-78EA-4D6C-AE54-BCE544DBA6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972" y="316853"/>
            <a:ext cx="11248343" cy="377595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>
                <a:solidFill>
                  <a:srgbClr val="02355A"/>
                </a:solidFill>
                <a:ea typeface="+mj-ea"/>
                <a:cs typeface="+mj-cs"/>
              </a:rPr>
              <a:t>volumetrias</a:t>
            </a:r>
            <a:endParaRPr lang="en-US" sz="2400" dirty="0">
              <a:solidFill>
                <a:srgbClr val="02355A"/>
              </a:solidFill>
              <a:ea typeface="+mj-ea"/>
              <a:cs typeface="+mj-cs"/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0D37CE07-3513-4A41-9F9F-722EEAB61276}"/>
              </a:ext>
            </a:extLst>
          </p:cNvPr>
          <p:cNvSpPr txBox="1"/>
          <p:nvPr/>
        </p:nvSpPr>
        <p:spPr>
          <a:xfrm>
            <a:off x="4608706" y="828155"/>
            <a:ext cx="296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/>
              <a:t>Carteira</a:t>
            </a:r>
            <a:endParaRPr lang="en-US" b="1" u="sng" dirty="0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5177E541-FCBA-4391-8793-024AD12BB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219666"/>
              </p:ext>
            </p:extLst>
          </p:nvPr>
        </p:nvGraphicFramePr>
        <p:xfrm>
          <a:off x="4167329" y="1241254"/>
          <a:ext cx="3937167" cy="1445760"/>
        </p:xfrm>
        <a:graphic>
          <a:graphicData uri="http://schemas.openxmlformats.org/drawingml/2006/table">
            <a:tbl>
              <a:tblPr/>
              <a:tblGrid>
                <a:gridCol w="2166567">
                  <a:extLst>
                    <a:ext uri="{9D8B030D-6E8A-4147-A177-3AD203B41FA5}">
                      <a16:colId xmlns:a16="http://schemas.microsoft.com/office/drawing/2014/main" val="2916769523"/>
                    </a:ext>
                  </a:extLst>
                </a:gridCol>
                <a:gridCol w="1770600">
                  <a:extLst>
                    <a:ext uri="{9D8B030D-6E8A-4147-A177-3AD203B41FA5}">
                      <a16:colId xmlns:a16="http://schemas.microsoft.com/office/drawing/2014/main" val="873704956"/>
                    </a:ext>
                  </a:extLst>
                </a:gridCol>
              </a:tblGrid>
              <a:tr h="3860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Quantidade contratos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37819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Valor presente da carteira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</a:t>
                      </a: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27.9M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75403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Quantidade de contratos com pagamento</a:t>
                      </a:r>
                      <a:r>
                        <a:rPr lang="pt-B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em atraso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978707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Valor das parcelas em atraso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R$ 178mil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79129"/>
                  </a:ext>
                </a:extLst>
              </a:tr>
            </a:tbl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:a16="http://schemas.microsoft.com/office/drawing/2014/main" id="{919A8D01-E581-4937-AD06-466905563729}"/>
              </a:ext>
            </a:extLst>
          </p:cNvPr>
          <p:cNvSpPr txBox="1"/>
          <p:nvPr/>
        </p:nvSpPr>
        <p:spPr>
          <a:xfrm>
            <a:off x="4656000" y="4360572"/>
            <a:ext cx="29672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u="sng" dirty="0"/>
              <a:t>Contratos Sem coobrigação e sem ação processual</a:t>
            </a:r>
            <a:endParaRPr lang="en-US" sz="1500" b="1" u="sng" dirty="0"/>
          </a:p>
        </p:txBody>
      </p:sp>
      <p:graphicFrame>
        <p:nvGraphicFramePr>
          <p:cNvPr id="22" name="Tabela 21">
            <a:extLst>
              <a:ext uri="{FF2B5EF4-FFF2-40B4-BE49-F238E27FC236}">
                <a16:creationId xmlns:a16="http://schemas.microsoft.com/office/drawing/2014/main" id="{93C29D98-463B-4541-8BDD-41ADDD5CA3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82706"/>
              </p:ext>
            </p:extLst>
          </p:nvPr>
        </p:nvGraphicFramePr>
        <p:xfrm>
          <a:off x="4743207" y="4891892"/>
          <a:ext cx="2880000" cy="1080000"/>
        </p:xfrm>
        <a:graphic>
          <a:graphicData uri="http://schemas.openxmlformats.org/drawingml/2006/table">
            <a:tbl>
              <a:tblPr/>
              <a:tblGrid>
                <a:gridCol w="1584823">
                  <a:extLst>
                    <a:ext uri="{9D8B030D-6E8A-4147-A177-3AD203B41FA5}">
                      <a16:colId xmlns:a16="http://schemas.microsoft.com/office/drawing/2014/main" val="2916769523"/>
                    </a:ext>
                  </a:extLst>
                </a:gridCol>
                <a:gridCol w="1295177">
                  <a:extLst>
                    <a:ext uri="{9D8B030D-6E8A-4147-A177-3AD203B41FA5}">
                      <a16:colId xmlns:a16="http://schemas.microsoft.com/office/drawing/2014/main" val="873704956"/>
                    </a:ext>
                  </a:extLst>
                </a:gridCol>
              </a:tblGrid>
              <a:tr h="3860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Quantidade Contratos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37819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Valor Presente da Carteira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R$ 0.9M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75403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Parcelas em Atraso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R$ 26mil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79129"/>
                  </a:ext>
                </a:extLst>
              </a:tr>
            </a:tbl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id="{B24EF51C-2BCD-472F-9139-FB1B3B606A35}"/>
              </a:ext>
            </a:extLst>
          </p:cNvPr>
          <p:cNvSpPr txBox="1"/>
          <p:nvPr/>
        </p:nvSpPr>
        <p:spPr>
          <a:xfrm>
            <a:off x="478972" y="4360572"/>
            <a:ext cx="29672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u="sng" dirty="0"/>
              <a:t>Contrato com Coobrigação</a:t>
            </a:r>
            <a:endParaRPr lang="en-US" sz="1500" b="1" u="sng" dirty="0"/>
          </a:p>
        </p:txBody>
      </p:sp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75B44F57-3B23-42F6-82C8-A10EE4EFE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72384"/>
              </p:ext>
            </p:extLst>
          </p:nvPr>
        </p:nvGraphicFramePr>
        <p:xfrm>
          <a:off x="566179" y="4891892"/>
          <a:ext cx="2880000" cy="1080000"/>
        </p:xfrm>
        <a:graphic>
          <a:graphicData uri="http://schemas.openxmlformats.org/drawingml/2006/table">
            <a:tbl>
              <a:tblPr/>
              <a:tblGrid>
                <a:gridCol w="1584823">
                  <a:extLst>
                    <a:ext uri="{9D8B030D-6E8A-4147-A177-3AD203B41FA5}">
                      <a16:colId xmlns:a16="http://schemas.microsoft.com/office/drawing/2014/main" val="2916769523"/>
                    </a:ext>
                  </a:extLst>
                </a:gridCol>
                <a:gridCol w="1295177">
                  <a:extLst>
                    <a:ext uri="{9D8B030D-6E8A-4147-A177-3AD203B41FA5}">
                      <a16:colId xmlns:a16="http://schemas.microsoft.com/office/drawing/2014/main" val="873704956"/>
                    </a:ext>
                  </a:extLst>
                </a:gridCol>
              </a:tblGrid>
              <a:tr h="3860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Quantidade Contratos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37819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Valor Presente da Carteira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R$ 2.9M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75403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Parcelas em Atraso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R$ 54mil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79129"/>
                  </a:ext>
                </a:extLst>
              </a:tr>
            </a:tbl>
          </a:graphicData>
        </a:graphic>
      </p:graphicFrame>
      <p:sp>
        <p:nvSpPr>
          <p:cNvPr id="27" name="CaixaDeTexto 26">
            <a:extLst>
              <a:ext uri="{FF2B5EF4-FFF2-40B4-BE49-F238E27FC236}">
                <a16:creationId xmlns:a16="http://schemas.microsoft.com/office/drawing/2014/main" id="{25E97F15-5C93-4F98-8738-F3E9BD85760C}"/>
              </a:ext>
            </a:extLst>
          </p:cNvPr>
          <p:cNvSpPr txBox="1"/>
          <p:nvPr/>
        </p:nvSpPr>
        <p:spPr>
          <a:xfrm>
            <a:off x="8745821" y="4360572"/>
            <a:ext cx="29672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u="sng" dirty="0"/>
              <a:t>Sem coobrigação e com ação processual</a:t>
            </a:r>
            <a:endParaRPr lang="en-US" sz="1500" b="1" u="sng" dirty="0"/>
          </a:p>
        </p:txBody>
      </p:sp>
      <p:graphicFrame>
        <p:nvGraphicFramePr>
          <p:cNvPr id="28" name="Tabela 27">
            <a:extLst>
              <a:ext uri="{FF2B5EF4-FFF2-40B4-BE49-F238E27FC236}">
                <a16:creationId xmlns:a16="http://schemas.microsoft.com/office/drawing/2014/main" id="{3B68B71D-CF99-4451-A321-300B4C06E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72103"/>
              </p:ext>
            </p:extLst>
          </p:nvPr>
        </p:nvGraphicFramePr>
        <p:xfrm>
          <a:off x="8833028" y="4891892"/>
          <a:ext cx="2880000" cy="1098765"/>
        </p:xfrm>
        <a:graphic>
          <a:graphicData uri="http://schemas.openxmlformats.org/drawingml/2006/table">
            <a:tbl>
              <a:tblPr/>
              <a:tblGrid>
                <a:gridCol w="1584823">
                  <a:extLst>
                    <a:ext uri="{9D8B030D-6E8A-4147-A177-3AD203B41FA5}">
                      <a16:colId xmlns:a16="http://schemas.microsoft.com/office/drawing/2014/main" val="2916769523"/>
                    </a:ext>
                  </a:extLst>
                </a:gridCol>
                <a:gridCol w="1295177">
                  <a:extLst>
                    <a:ext uri="{9D8B030D-6E8A-4147-A177-3AD203B41FA5}">
                      <a16:colId xmlns:a16="http://schemas.microsoft.com/office/drawing/2014/main" val="873704956"/>
                    </a:ext>
                  </a:extLst>
                </a:gridCol>
              </a:tblGrid>
              <a:tr h="3860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Quantidade Contratos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37819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Valor Presente da  Carteira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R$ 0.9M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75403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Parcelas em Atraso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R$ 97mil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79129"/>
                  </a:ext>
                </a:extLst>
              </a:tr>
            </a:tbl>
          </a:graphicData>
        </a:graphic>
      </p:graphicFrame>
      <p:cxnSp>
        <p:nvCxnSpPr>
          <p:cNvPr id="8" name="Conector: Angulado 7">
            <a:extLst>
              <a:ext uri="{FF2B5EF4-FFF2-40B4-BE49-F238E27FC236}">
                <a16:creationId xmlns:a16="http://schemas.microsoft.com/office/drawing/2014/main" id="{1FD9E5F6-6E48-4174-9F0B-A86831790059}"/>
              </a:ext>
            </a:extLst>
          </p:cNvPr>
          <p:cNvCxnSpPr>
            <a:cxnSpLocks/>
          </p:cNvCxnSpPr>
          <p:nvPr/>
        </p:nvCxnSpPr>
        <p:spPr>
          <a:xfrm>
            <a:off x="6287678" y="3137347"/>
            <a:ext cx="4316700" cy="982172"/>
          </a:xfrm>
          <a:prstGeom prst="bentConnector3">
            <a:avLst>
              <a:gd name="adj1" fmla="val 10000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: Angulado 30">
            <a:extLst>
              <a:ext uri="{FF2B5EF4-FFF2-40B4-BE49-F238E27FC236}">
                <a16:creationId xmlns:a16="http://schemas.microsoft.com/office/drawing/2014/main" id="{429553A1-AC0D-463C-A2FB-F4CDFE10E219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66508" y="3137347"/>
            <a:ext cx="4421171" cy="982172"/>
          </a:xfrm>
          <a:prstGeom prst="bentConnector3">
            <a:avLst>
              <a:gd name="adj1" fmla="val 9989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457E0906-FF27-4083-BF2F-9DED8B2FE49A}"/>
              </a:ext>
            </a:extLst>
          </p:cNvPr>
          <p:cNvCxnSpPr/>
          <p:nvPr/>
        </p:nvCxnSpPr>
        <p:spPr>
          <a:xfrm>
            <a:off x="6183207" y="3137347"/>
            <a:ext cx="0" cy="982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458A7C0-4E58-435C-A2B2-61602EF5D3D0}"/>
              </a:ext>
            </a:extLst>
          </p:cNvPr>
          <p:cNvSpPr txBox="1"/>
          <p:nvPr/>
        </p:nvSpPr>
        <p:spPr>
          <a:xfrm>
            <a:off x="4805041" y="2775999"/>
            <a:ext cx="41771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500" b="1" u="sng" dirty="0"/>
              <a:t>RATEIO – VALOR PRESENTE EM ATRASO – R$ 4.7M</a:t>
            </a: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8C558264-6BDE-47C6-8A25-C4E2D041DAC4}"/>
              </a:ext>
            </a:extLst>
          </p:cNvPr>
          <p:cNvSpPr txBox="1"/>
          <p:nvPr/>
        </p:nvSpPr>
        <p:spPr>
          <a:xfrm>
            <a:off x="8745821" y="5981319"/>
            <a:ext cx="301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2 Contratos com ação judicial  – R$ 0.6M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dirty="0"/>
              <a:t>2 Contratos em consolidação – R$ 0.3M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5FAAAEC-4B8D-44E8-A009-615423F5C64F}"/>
              </a:ext>
            </a:extLst>
          </p:cNvPr>
          <p:cNvSpPr txBox="1"/>
          <p:nvPr/>
        </p:nvSpPr>
        <p:spPr>
          <a:xfrm>
            <a:off x="566179" y="6525971"/>
            <a:ext cx="1131151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050" dirty="0"/>
              <a:t>Nota: (1) Data base do levantamento: 20/05/2021; (2) para fins deste levantamento consideramos como “em atraso” todos os contratos com atraso superior a 5 dias.</a:t>
            </a:r>
          </a:p>
        </p:txBody>
      </p:sp>
    </p:spTree>
    <p:extLst>
      <p:ext uri="{BB962C8B-B14F-4D97-AF65-F5344CB8AC3E}">
        <p14:creationId xmlns:p14="http://schemas.microsoft.com/office/powerpoint/2010/main" val="227962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B3B031-78EA-4D6C-AE54-BCE544DBA6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972" y="316853"/>
            <a:ext cx="11248343" cy="377595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>
                <a:solidFill>
                  <a:srgbClr val="02355A"/>
                </a:solidFill>
                <a:ea typeface="+mj-ea"/>
                <a:cs typeface="+mj-cs"/>
              </a:rPr>
              <a:t>PROPOSTA 1 – CONTRATOS EM ATRASO e sem coobrigação</a:t>
            </a:r>
            <a:endParaRPr lang="en-US" sz="2400" dirty="0">
              <a:solidFill>
                <a:srgbClr val="02355A"/>
              </a:solidFill>
              <a:ea typeface="+mj-ea"/>
              <a:cs typeface="+mj-c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EF55D40-AB3F-4EE5-98B2-3C1100998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897989"/>
              </p:ext>
            </p:extLst>
          </p:nvPr>
        </p:nvGraphicFramePr>
        <p:xfrm>
          <a:off x="478972" y="836106"/>
          <a:ext cx="2880000" cy="1080000"/>
        </p:xfrm>
        <a:graphic>
          <a:graphicData uri="http://schemas.openxmlformats.org/drawingml/2006/table">
            <a:tbl>
              <a:tblPr/>
              <a:tblGrid>
                <a:gridCol w="1584823">
                  <a:extLst>
                    <a:ext uri="{9D8B030D-6E8A-4147-A177-3AD203B41FA5}">
                      <a16:colId xmlns:a16="http://schemas.microsoft.com/office/drawing/2014/main" val="2916769523"/>
                    </a:ext>
                  </a:extLst>
                </a:gridCol>
                <a:gridCol w="1295177">
                  <a:extLst>
                    <a:ext uri="{9D8B030D-6E8A-4147-A177-3AD203B41FA5}">
                      <a16:colId xmlns:a16="http://schemas.microsoft.com/office/drawing/2014/main" val="873704956"/>
                    </a:ext>
                  </a:extLst>
                </a:gridCol>
              </a:tblGrid>
              <a:tr h="38601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Quantidade Contratos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37819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Valor Presente da Carteira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R$ 0.9M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75403"/>
                  </a:ext>
                </a:extLst>
              </a:tr>
              <a:tr h="3469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Parcelas em Atraso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R$ 26mil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79129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F9275239-EC23-4E25-A825-84628ED5D508}"/>
              </a:ext>
            </a:extLst>
          </p:cNvPr>
          <p:cNvSpPr txBox="1"/>
          <p:nvPr/>
        </p:nvSpPr>
        <p:spPr>
          <a:xfrm>
            <a:off x="478972" y="2074153"/>
            <a:ext cx="11311513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/>
              <a:t>PROPOSTA</a:t>
            </a:r>
          </a:p>
          <a:p>
            <a:pPr algn="just"/>
            <a:endParaRPr lang="pt-BR" b="1" dirty="0"/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Conceder desconto sobre o atraso, correspondente a diferença percentual entre o IGP-M e o IPCA apurado a partir de jan-21 até a data do acordo – (4,91% para o período de jan-21 a abr-21).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Pagamento mínimo de 10% do atraso e parcelamento do restante ao longo do contrato, de forma linear, em qualquer período, desde que limitado ao número de parcelas remanescentes.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Reduzir as próximas 12 parcelas vincendas pelo mesmo percentual de desconto.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Diluir o valor reduzido após o 13º mês, ao longo do contrato, de forma linear, em qualquer período, limitado ao número de parcelas remanescentes e ao último vencimento.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Corrigir o contrato pelo IPCA no mesmo período de parcelas reduzidas – 12 meses.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53A2E4-C6DE-4545-9CB8-D0C88F3C3A82}"/>
              </a:ext>
            </a:extLst>
          </p:cNvPr>
          <p:cNvSpPr txBox="1"/>
          <p:nvPr/>
        </p:nvSpPr>
        <p:spPr>
          <a:xfrm>
            <a:off x="415802" y="6425084"/>
            <a:ext cx="1131151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050" dirty="0"/>
              <a:t>Nota: os contratos em atraso com processo judicial em andamento não devem ser abordados de forma ativa com esta condição, porém, caso haja possibilidade de acordo a intenção é também dispor desta condição. </a:t>
            </a:r>
          </a:p>
        </p:txBody>
      </p:sp>
    </p:spTree>
    <p:extLst>
      <p:ext uri="{BB962C8B-B14F-4D97-AF65-F5344CB8AC3E}">
        <p14:creationId xmlns:p14="http://schemas.microsoft.com/office/powerpoint/2010/main" val="417577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B3B031-78EA-4D6C-AE54-BCE544DBA6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8972" y="316853"/>
            <a:ext cx="11248343" cy="377595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>
                <a:solidFill>
                  <a:srgbClr val="02355A"/>
                </a:solidFill>
                <a:ea typeface="+mj-ea"/>
                <a:cs typeface="+mj-cs"/>
              </a:rPr>
              <a:t>PROPOSTA 2 – contratos em dia</a:t>
            </a:r>
            <a:endParaRPr lang="en-US" sz="2400" dirty="0">
              <a:solidFill>
                <a:srgbClr val="02355A"/>
              </a:solidFill>
              <a:ea typeface="+mj-ea"/>
              <a:cs typeface="+mj-cs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EF55D40-AB3F-4EE5-98B2-3C1100998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57119"/>
              </p:ext>
            </p:extLst>
          </p:nvPr>
        </p:nvGraphicFramePr>
        <p:xfrm>
          <a:off x="689986" y="819455"/>
          <a:ext cx="3389645" cy="1530697"/>
        </p:xfrm>
        <a:graphic>
          <a:graphicData uri="http://schemas.openxmlformats.org/drawingml/2006/table">
            <a:tbl>
              <a:tblPr/>
              <a:tblGrid>
                <a:gridCol w="1270699">
                  <a:extLst>
                    <a:ext uri="{9D8B030D-6E8A-4147-A177-3AD203B41FA5}">
                      <a16:colId xmlns:a16="http://schemas.microsoft.com/office/drawing/2014/main" val="2916769523"/>
                    </a:ext>
                  </a:extLst>
                </a:gridCol>
                <a:gridCol w="1067448">
                  <a:extLst>
                    <a:ext uri="{9D8B030D-6E8A-4147-A177-3AD203B41FA5}">
                      <a16:colId xmlns:a16="http://schemas.microsoft.com/office/drawing/2014/main" val="873704956"/>
                    </a:ext>
                  </a:extLst>
                </a:gridCol>
                <a:gridCol w="1051498">
                  <a:extLst>
                    <a:ext uri="{9D8B030D-6E8A-4147-A177-3AD203B41FA5}">
                      <a16:colId xmlns:a16="http://schemas.microsoft.com/office/drawing/2014/main" val="3144443583"/>
                    </a:ext>
                  </a:extLst>
                </a:gridCol>
              </a:tblGrid>
              <a:tr h="528022"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Base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Base Estimada de Adesão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47229"/>
                  </a:ext>
                </a:extLst>
              </a:tr>
              <a:tr h="52802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Quantidade Contratos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94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37819"/>
                  </a:ext>
                </a:extLst>
              </a:tr>
              <a:tr h="4746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Valor Presente da Carteira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A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t-B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R$ 23.2M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</a:rPr>
                        <a:t>R$ 4.1M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75403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5F7C6F1-DB46-4284-BDC0-D53AF1CFE825}"/>
              </a:ext>
            </a:extLst>
          </p:cNvPr>
          <p:cNvSpPr txBox="1"/>
          <p:nvPr/>
        </p:nvSpPr>
        <p:spPr>
          <a:xfrm>
            <a:off x="689986" y="2478597"/>
            <a:ext cx="11311513" cy="20313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/>
              <a:t>PROPOSTA</a:t>
            </a:r>
          </a:p>
          <a:p>
            <a:pPr algn="just"/>
            <a:endParaRPr lang="pt-BR" b="1" dirty="0"/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Reduzir as próximas 12 parcelas vincendas por valor calculado com base no percentual correspondente a diferença entre o IGP-M e o IPCA apurado a partir de jan-21 até a data </a:t>
            </a:r>
            <a:r>
              <a:rPr lang="pt-BR"/>
              <a:t>do acordo – </a:t>
            </a:r>
            <a:r>
              <a:rPr lang="pt-BR" dirty="0"/>
              <a:t>(4,91% para o período de jan-21 a abr-21). Diluir o valor reduzido após o 13º mês, ao longo do contrato, de forma linear, em qualquer período, limitado ao número de parcelas remanescentes e ao último vencimento.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dirty="0"/>
              <a:t>Corrigir o contrato pelo IPCA no mesmo período de parcelas reduzidas – 12 meses.</a:t>
            </a:r>
          </a:p>
        </p:txBody>
      </p:sp>
    </p:spTree>
    <p:extLst>
      <p:ext uri="{BB962C8B-B14F-4D97-AF65-F5344CB8AC3E}">
        <p14:creationId xmlns:p14="http://schemas.microsoft.com/office/powerpoint/2010/main" val="867378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60940</TotalTime>
  <Words>581</Words>
  <Application>Microsoft Office PowerPoint</Application>
  <PresentationFormat>Widescreen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Amanda Barros</dc:creator>
  <cp:lastModifiedBy>José Eduardo Queiroz de Freitas</cp:lastModifiedBy>
  <cp:revision>907</cp:revision>
  <dcterms:created xsi:type="dcterms:W3CDTF">2019-04-05T17:58:22Z</dcterms:created>
  <dcterms:modified xsi:type="dcterms:W3CDTF">2021-05-25T13:05:09Z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1978318-af01-4feb-be7a-633f21c53474_Enabled">
    <vt:lpwstr>True</vt:lpwstr>
  </property>
  <property fmtid="{D5CDD505-2E9C-101B-9397-08002B2CF9AE}" pid="3" name="MSIP_Label_31978318-af01-4feb-be7a-633f21c53474_SiteId">
    <vt:lpwstr>223820df-9d95-47b0-afd4-c6cf6f27297f</vt:lpwstr>
  </property>
  <property fmtid="{D5CDD505-2E9C-101B-9397-08002B2CF9AE}" pid="4" name="MSIP_Label_31978318-af01-4feb-be7a-633f21c53474_Owner">
    <vt:lpwstr>rodrigo.pereira@ourinvest-re.com.br</vt:lpwstr>
  </property>
  <property fmtid="{D5CDD505-2E9C-101B-9397-08002B2CF9AE}" pid="5" name="MSIP_Label_31978318-af01-4feb-be7a-633f21c53474_SetDate">
    <vt:lpwstr>2019-12-09T21:32:31.4755074Z</vt:lpwstr>
  </property>
  <property fmtid="{D5CDD505-2E9C-101B-9397-08002B2CF9AE}" pid="6" name="MSIP_Label_31978318-af01-4feb-be7a-633f21c53474_Name">
    <vt:lpwstr>Público</vt:lpwstr>
  </property>
  <property fmtid="{D5CDD505-2E9C-101B-9397-08002B2CF9AE}" pid="7" name="MSIP_Label_31978318-af01-4feb-be7a-633f21c53474_Application">
    <vt:lpwstr>Microsoft Azure Information Protection</vt:lpwstr>
  </property>
  <property fmtid="{D5CDD505-2E9C-101B-9397-08002B2CF9AE}" pid="8" name="MSIP_Label_31978318-af01-4feb-be7a-633f21c53474_ActionId">
    <vt:lpwstr>c9081a3d-a374-4e7f-a9fc-13e42e4b96e5</vt:lpwstr>
  </property>
  <property fmtid="{D5CDD505-2E9C-101B-9397-08002B2CF9AE}" pid="9" name="MSIP_Label_31978318-af01-4feb-be7a-633f21c53474_Extended_MSFT_Method">
    <vt:lpwstr>Automatic</vt:lpwstr>
  </property>
  <property fmtid="{D5CDD505-2E9C-101B-9397-08002B2CF9AE}" pid="10" name="Sensitivity">
    <vt:lpwstr>Público</vt:lpwstr>
  </property>
</Properties>
</file>